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0" r:id="rId2"/>
    <p:sldId id="284" r:id="rId3"/>
    <p:sldId id="285" r:id="rId4"/>
    <p:sldId id="286" r:id="rId5"/>
    <p:sldId id="287" r:id="rId6"/>
    <p:sldId id="279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3399FF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9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FC808C-061C-E2C2-988F-0611684DFE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0FDEC6-5F72-5BFD-DE29-A5189B7EDA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4151-0B32-43F7-9DDF-A83BB7CDE96C}" type="datetimeFigureOut">
              <a:rPr lang="sv-SE" smtClean="0"/>
              <a:t>2025-06-30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B3348F-B77C-24F9-E869-FC96EE9311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8072D2-608F-1D0C-323C-530253E688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640B5-9A26-4284-9583-892926820A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03900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528DA-FD99-4946-8098-0AA7E9BC9099}" type="datetimeFigureOut">
              <a:rPr lang="sv-SE" smtClean="0"/>
              <a:t>2025-06-30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DE6A8-90B5-43F3-87E0-08A0BBA60B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2575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E6A8-90B5-43F3-87E0-08A0BBA60BA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4611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E6A8-90B5-43F3-87E0-08A0BBA60BA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105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oat on the water&#10;&#10;AI-generated content may be incorrect.">
            <a:extLst>
              <a:ext uri="{FF2B5EF4-FFF2-40B4-BE49-F238E27FC236}">
                <a16:creationId xmlns:a16="http://schemas.microsoft.com/office/drawing/2014/main" id="{19BC5043-9DD8-BDBD-690A-8D44E98EC3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34591"/>
          <a:stretch/>
        </p:blipFill>
        <p:spPr>
          <a:xfrm>
            <a:off x="-990" y="859995"/>
            <a:ext cx="12191999" cy="60059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92F228-CC84-548F-CBAC-53F5664A0E32}"/>
              </a:ext>
            </a:extLst>
          </p:cNvPr>
          <p:cNvSpPr/>
          <p:nvPr userDrawn="1"/>
        </p:nvSpPr>
        <p:spPr>
          <a:xfrm>
            <a:off x="-5443" y="0"/>
            <a:ext cx="12196173" cy="1005672"/>
          </a:xfrm>
          <a:prstGeom prst="rect">
            <a:avLst/>
          </a:prstGeom>
          <a:solidFill>
            <a:srgbClr val="E69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73DE34DD-4C11-ADEF-9898-302EC3F71F0B}"/>
              </a:ext>
            </a:extLst>
          </p:cNvPr>
          <p:cNvSpPr txBox="1"/>
          <p:nvPr userDrawn="1"/>
        </p:nvSpPr>
        <p:spPr>
          <a:xfrm>
            <a:off x="6073139" y="280673"/>
            <a:ext cx="2814361" cy="3911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2150" b="1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24-29 AUGUST 2025 Luleå, Sweden</a:t>
            </a:r>
            <a:endParaRPr lang="sv-SE" sz="2150" b="1" kern="100" dirty="0">
              <a:solidFill>
                <a:schemeClr val="tx1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8F4E1-8EB3-9F10-E40C-C0EFCE813021}"/>
              </a:ext>
            </a:extLst>
          </p:cNvPr>
          <p:cNvSpPr/>
          <p:nvPr userDrawn="1"/>
        </p:nvSpPr>
        <p:spPr>
          <a:xfrm flipH="1">
            <a:off x="6027420" y="194495"/>
            <a:ext cx="45719" cy="745266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E01A8D-E7DB-8C86-7FBC-A2D5428DA4A4}"/>
              </a:ext>
            </a:extLst>
          </p:cNvPr>
          <p:cNvSpPr txBox="1"/>
          <p:nvPr userDrawn="1"/>
        </p:nvSpPr>
        <p:spPr>
          <a:xfrm>
            <a:off x="-2596" y="6673334"/>
            <a:ext cx="188705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dirty="0"/>
              <a:t>https://visitlulea.se/en/destinations/laponia-rederi/</a:t>
            </a:r>
          </a:p>
        </p:txBody>
      </p:sp>
      <p:pic>
        <p:nvPicPr>
          <p:cNvPr id="12" name="Picture 11" descr="A blue and white logo&#10;&#10;AI-generated content may be incorrect.">
            <a:extLst>
              <a:ext uri="{FF2B5EF4-FFF2-40B4-BE49-F238E27FC236}">
                <a16:creationId xmlns:a16="http://schemas.microsoft.com/office/drawing/2014/main" id="{A010D9A3-8644-2995-43CB-165A682C3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8" y="194495"/>
            <a:ext cx="1450778" cy="74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blue line drawing of a deer&#10;&#10;AI-generated content may be incorrect.">
            <a:extLst>
              <a:ext uri="{FF2B5EF4-FFF2-40B4-BE49-F238E27FC236}">
                <a16:creationId xmlns:a16="http://schemas.microsoft.com/office/drawing/2014/main" id="{DE2EB19B-A269-64A0-FB38-1CF690D555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76" y="7951"/>
            <a:ext cx="1970998" cy="99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5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4CBE-C5E6-FF96-732B-F68718A97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2EC159-BD60-7DE0-74C9-E45171CFE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3954A-9C4C-6C74-E4B3-2F69761C9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AE6A0-C8E7-2A18-9B3B-B6D91790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2025-06-26</a:t>
            </a:r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6566F-1CFF-9050-0F03-C58A2A886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RaSiM11-paper ID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83B98-209F-E15A-140F-2018F561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48FC-DDFF-4DCC-AE24-FC96990F9D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818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201A-FFD6-054C-4AD8-EAB08CFB7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576D7-6595-064E-761E-785352FDF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275E3-E6FC-54A9-EE10-7F54961E1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2025-06-26</a:t>
            </a:r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B4D46-2133-EB14-0C59-DC663C5E1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RaSiM11-paper ID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1F362-CCA9-20B6-D1E0-E826F6F07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48FC-DDFF-4DCC-AE24-FC96990F9D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4547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B64471-F25C-3B17-4391-71FDBFC12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000BDB-479A-4FB7-930D-43DE53B57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969EB-0840-554D-BE73-BE7B3EFE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2025-06-26</a:t>
            </a:r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52954-C592-42AA-5573-CFB12FA70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RaSiM11-paper ID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6D6E7-C558-D0B0-B914-38E1D09C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48FC-DDFF-4DCC-AE24-FC96990F9D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414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pons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blue and white logo&#10;&#10;AI-generated content may be incorrect.">
            <a:extLst>
              <a:ext uri="{FF2B5EF4-FFF2-40B4-BE49-F238E27FC236}">
                <a16:creationId xmlns:a16="http://schemas.microsoft.com/office/drawing/2014/main" id="{8739D318-1802-0B6F-DE31-F76C69959C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75" y="2076819"/>
            <a:ext cx="1581141" cy="81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8B63A98-77C6-AF54-A004-FA051DEF18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488" y="2120260"/>
            <a:ext cx="2726076" cy="719276"/>
          </a:xfrm>
          <a:prstGeom prst="rect">
            <a:avLst/>
          </a:prstGeom>
        </p:spPr>
      </p:pic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6428A6A7-A80C-5AC4-EE95-1EE6E67BBF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50" y="3309071"/>
            <a:ext cx="2352040" cy="78752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64CD892-8E02-B341-B03E-45676EF0D82D}"/>
              </a:ext>
            </a:extLst>
          </p:cNvPr>
          <p:cNvGrpSpPr/>
          <p:nvPr userDrawn="1"/>
        </p:nvGrpSpPr>
        <p:grpSpPr>
          <a:xfrm>
            <a:off x="2320896" y="4039935"/>
            <a:ext cx="7249262" cy="1500099"/>
            <a:chOff x="2320896" y="4205478"/>
            <a:chExt cx="7249262" cy="1500099"/>
          </a:xfrm>
        </p:grpSpPr>
        <p:pic>
          <p:nvPicPr>
            <p:cNvPr id="4" name="Picture 3" descr="A logo for a company&#10;&#10;AI-generated content may be incorrect.">
              <a:extLst>
                <a:ext uri="{FF2B5EF4-FFF2-40B4-BE49-F238E27FC236}">
                  <a16:creationId xmlns:a16="http://schemas.microsoft.com/office/drawing/2014/main" id="{E1F8F273-55C8-245F-952B-0E539A54A8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896" y="4205478"/>
              <a:ext cx="2207536" cy="1500099"/>
            </a:xfrm>
            <a:prstGeom prst="rect">
              <a:avLst/>
            </a:prstGeom>
          </p:spPr>
        </p:pic>
        <p:pic>
          <p:nvPicPr>
            <p:cNvPr id="5" name="Picture 4" descr="A blue and black text&#10;&#10;AI-generated content may be incorrect.">
              <a:extLst>
                <a:ext uri="{FF2B5EF4-FFF2-40B4-BE49-F238E27FC236}">
                  <a16:creationId xmlns:a16="http://schemas.microsoft.com/office/drawing/2014/main" id="{FA491E96-B4E4-0EE2-5622-6003A26DC1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670" y="4582244"/>
              <a:ext cx="2514839" cy="570038"/>
            </a:xfrm>
            <a:prstGeom prst="rect">
              <a:avLst/>
            </a:prstGeom>
          </p:spPr>
        </p:pic>
        <p:pic>
          <p:nvPicPr>
            <p:cNvPr id="6" name="Picture 5" descr="A blue text on a black background&#10;&#10;AI-generated content may be incorrect.">
              <a:extLst>
                <a:ext uri="{FF2B5EF4-FFF2-40B4-BE49-F238E27FC236}">
                  <a16:creationId xmlns:a16="http://schemas.microsoft.com/office/drawing/2014/main" id="{8112A659-033C-B871-A1D5-4D1F893424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798" y="4642790"/>
              <a:ext cx="1785360" cy="767438"/>
            </a:xfrm>
            <a:prstGeom prst="rect">
              <a:avLst/>
            </a:prstGeom>
          </p:spPr>
        </p:pic>
      </p:grpSp>
      <p:pic>
        <p:nvPicPr>
          <p:cNvPr id="14" name="Picture 13" descr="A blue and white logo&#10;&#10;AI-generated content may be incorrect.">
            <a:extLst>
              <a:ext uri="{FF2B5EF4-FFF2-40B4-BE49-F238E27FC236}">
                <a16:creationId xmlns:a16="http://schemas.microsoft.com/office/drawing/2014/main" id="{0AE95E64-2658-D66F-FBE2-3AB2A340DB7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927635" y="1994464"/>
            <a:ext cx="909534" cy="909534"/>
          </a:xfrm>
          <a:prstGeom prst="rect">
            <a:avLst/>
          </a:prstGeom>
        </p:spPr>
      </p:pic>
      <p:pic>
        <p:nvPicPr>
          <p:cNvPr id="28" name="Picture 27" descr="A blue line drawing of a deer&#10;&#10;AI-generated content may be incorrect.">
            <a:extLst>
              <a:ext uri="{FF2B5EF4-FFF2-40B4-BE49-F238E27FC236}">
                <a16:creationId xmlns:a16="http://schemas.microsoft.com/office/drawing/2014/main" id="{BC1D9650-7E4D-477A-8262-A36A818646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142" y="66491"/>
            <a:ext cx="3255058" cy="163921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D12FEA6-B926-0852-C11D-2213F8CE234A}"/>
              </a:ext>
            </a:extLst>
          </p:cNvPr>
          <p:cNvGrpSpPr/>
          <p:nvPr userDrawn="1"/>
        </p:nvGrpSpPr>
        <p:grpSpPr>
          <a:xfrm>
            <a:off x="3882714" y="5567586"/>
            <a:ext cx="6033825" cy="921789"/>
            <a:chOff x="2949256" y="5462332"/>
            <a:chExt cx="6033825" cy="921789"/>
          </a:xfrm>
        </p:grpSpPr>
        <p:pic>
          <p:nvPicPr>
            <p:cNvPr id="10" name="Picture 9" descr="A black background with blue letters&#10;&#10;AI-generated content may be incorrect.">
              <a:extLst>
                <a:ext uri="{FF2B5EF4-FFF2-40B4-BE49-F238E27FC236}">
                  <a16:creationId xmlns:a16="http://schemas.microsoft.com/office/drawing/2014/main" id="{7C1D629D-06A6-DA90-DE48-9766154A1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256" y="5546740"/>
              <a:ext cx="3451513" cy="778829"/>
            </a:xfrm>
            <a:prstGeom prst="rect">
              <a:avLst/>
            </a:prstGeom>
          </p:spPr>
        </p:pic>
        <p:pic>
          <p:nvPicPr>
            <p:cNvPr id="11" name="Picture 10" descr="A blue and white logo&#10;&#10;AI-generated content may be incorrect.">
              <a:extLst>
                <a:ext uri="{FF2B5EF4-FFF2-40B4-BE49-F238E27FC236}">
                  <a16:creationId xmlns:a16="http://schemas.microsoft.com/office/drawing/2014/main" id="{5C014ADB-A158-F819-568C-A5CC209445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383" y="5462332"/>
              <a:ext cx="2008698" cy="921789"/>
            </a:xfrm>
            <a:prstGeom prst="rect">
              <a:avLst/>
            </a:prstGeom>
          </p:spPr>
        </p:pic>
      </p:grpSp>
      <p:pic>
        <p:nvPicPr>
          <p:cNvPr id="13" name="Picture 12" descr="A red and blue rectangle with black text&#10;&#10;AI-generated content may be incorrect.">
            <a:extLst>
              <a:ext uri="{FF2B5EF4-FFF2-40B4-BE49-F238E27FC236}">
                <a16:creationId xmlns:a16="http://schemas.microsoft.com/office/drawing/2014/main" id="{4ECBAC21-8616-AE88-B262-318A680F5A5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153" y="5499357"/>
            <a:ext cx="990018" cy="990018"/>
          </a:xfrm>
          <a:prstGeom prst="rect">
            <a:avLst/>
          </a:prstGeom>
        </p:spPr>
      </p:pic>
      <p:pic>
        <p:nvPicPr>
          <p:cNvPr id="15" name="Picture 14" descr="A blue and black text&#10;&#10;AI-generated content may be incorrect.">
            <a:extLst>
              <a:ext uri="{FF2B5EF4-FFF2-40B4-BE49-F238E27FC236}">
                <a16:creationId xmlns:a16="http://schemas.microsoft.com/office/drawing/2014/main" id="{AE168539-09CF-1ED1-30D4-1D265032E21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47" y="5797552"/>
            <a:ext cx="2780233" cy="48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8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C5EF4-44B7-903C-426A-6B7F52660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633896-111A-8D10-8ADA-29BE90E6A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38027-625C-6D24-49C7-A6173F8F4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623" y="6546238"/>
            <a:ext cx="1065484" cy="311762"/>
          </a:xfrm>
        </p:spPr>
        <p:txBody>
          <a:bodyPr/>
          <a:lstStyle/>
          <a:p>
            <a:r>
              <a:rPr lang="sv-SE"/>
              <a:t>2025-06-26</a:t>
            </a:r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2360D-4487-DD29-9F9F-9D201CB8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RaSiM11-paper ID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12ABE-D902-E59C-6DB6-3B63D152C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48FC-DDFF-4DCC-AE24-FC96990F9D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010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027A-57D6-11DF-F874-211996E74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C3BD3-A6FD-4E5C-1D24-DE010F2EB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66185-9E87-F798-0515-856F9C8C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2025-06-26</a:t>
            </a:r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655B7-CF52-407F-03E9-4EB8FF544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RaSiM11-paper ID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30B48-6FA6-76FD-7E4B-7CDB8829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48FC-DDFF-4DCC-AE24-FC96990F9D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1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F1045-0CA4-76A1-B5D1-735C1175D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31A6C-3A16-6E40-4B4C-3F77B09F1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7C3CD-0892-A9B8-353A-F15BA23C6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2025-06-26</a:t>
            </a:r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D8169-7ADB-660C-ED3B-ED1562FC7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RaSiM11-paper ID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5006F-DA8E-10A4-1C1D-2B8CC32B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48FC-DDFF-4DCC-AE24-FC96990F9D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587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47B2-4D4B-B87E-EAEE-B1542234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9232E-B7CF-DA48-C7A4-F54484A23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DDA1C-DE00-E1AD-BFC8-707708B82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98163-1FF1-1C23-29A5-B9A2DED6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2025-06-26</a:t>
            </a:r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443AD-A0FF-F6CC-360F-8E1890BD8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RaSiM11-paper ID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CE8F3-0BA1-043F-B0C4-116275CF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48FC-DDFF-4DCC-AE24-FC96990F9D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173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3DCA4-7332-DAAE-CC67-7C0EE924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C6089-D408-727E-C7FF-5552D2DD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15965-E399-1F30-6812-0C53D5D87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3BF868-4ADF-0F92-066E-A7734831E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285500-B60D-72C3-86CC-81AC94EB80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0E716B-0BE2-CB49-0B44-2B3036F0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2025-06-26</a:t>
            </a:r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D6952A-9DB6-BFA1-81D1-EBC7A686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RaSiM11-paper ID</a:t>
            </a:r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CA0EA3-33B6-E7F3-D77B-741FA722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48FC-DDFF-4DCC-AE24-FC96990F9D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30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1B8D-DD4B-73FB-6518-A9BA63FA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B6D79F-F459-CFEA-61E0-2B86C8E5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2025-06-26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44BE2-11B7-D221-01E1-BDF0F68D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RaSiM11-paper ID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C3C3F-3974-AA92-C509-C7D2D71C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48FC-DDFF-4DCC-AE24-FC96990F9D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174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D4256-BDCB-D7A9-5536-2AB926A65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2025-06-26</a:t>
            </a:r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80EBFE-92C5-FF02-7583-87AF47C0D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RaSiM11-paper ID</a:t>
            </a:r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29C71-746F-623E-B3AE-7781ACC9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48FC-DDFF-4DCC-AE24-FC96990F9D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422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110E-0299-C424-1C7D-620C2C11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0E614-5EBD-AD5E-3BAA-34530CD6B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935CE-64D0-2903-DEB5-B6B4C9898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51A3A-BCAD-7ED5-F907-B8F64FF39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2025-06-26</a:t>
            </a:r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3E3E8-5FB0-B58A-9859-758AF364D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RaSiM11-paper ID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BCFB6-DE54-EB09-1BB6-DA97B15B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48FC-DDFF-4DCC-AE24-FC96990F9D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071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C103E3-2B34-08CD-B89B-80AE40EA5FD8}"/>
              </a:ext>
            </a:extLst>
          </p:cNvPr>
          <p:cNvSpPr/>
          <p:nvPr userDrawn="1"/>
        </p:nvSpPr>
        <p:spPr>
          <a:xfrm>
            <a:off x="0" y="6558778"/>
            <a:ext cx="12192000" cy="311762"/>
          </a:xfrm>
          <a:prstGeom prst="rect">
            <a:avLst/>
          </a:prstGeom>
          <a:solidFill>
            <a:srgbClr val="E69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0F72D-C279-F395-86B1-7D4BDFCBB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2A9C7-26FD-2A89-DB29-7EDB1BA7F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B5D98-13B4-609B-F480-A27DD16CA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9525" y="6542877"/>
            <a:ext cx="1846020" cy="311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sv-SE"/>
              <a:t>2025-06-26</a:t>
            </a:r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F3948-3CD4-A56D-2426-E65E9C67F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24248" y="6546238"/>
            <a:ext cx="2191407" cy="311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RaSiM11-paper ID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BC57C-16DD-27E4-5009-6264AC811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737" y="6526185"/>
            <a:ext cx="355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914E48FC-DDFF-4DCC-AE24-FC96990F9D3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753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7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3808E-8A89-7DF5-289F-6BC8E7546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5E075-C7FE-9403-CAC6-C7D81C7FA01E}"/>
              </a:ext>
            </a:extLst>
          </p:cNvPr>
          <p:cNvSpPr txBox="1">
            <a:spLocks/>
          </p:cNvSpPr>
          <p:nvPr/>
        </p:nvSpPr>
        <p:spPr>
          <a:xfrm>
            <a:off x="0" y="1427304"/>
            <a:ext cx="12192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i="0" u="none" strike="noStrike" baseline="0" dirty="0">
                <a:solidFill>
                  <a:schemeClr val="tx1"/>
                </a:solidFill>
              </a:rPr>
              <a:t>Click to add your title (Max 3 lines)</a:t>
            </a:r>
            <a:endParaRPr lang="sv-SE" sz="4400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CB373-0095-3210-3E99-F6AE1C9D1D2D}"/>
              </a:ext>
            </a:extLst>
          </p:cNvPr>
          <p:cNvSpPr txBox="1">
            <a:spLocks/>
          </p:cNvSpPr>
          <p:nvPr/>
        </p:nvSpPr>
        <p:spPr>
          <a:xfrm>
            <a:off x="-1" y="4018726"/>
            <a:ext cx="12191999" cy="53151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3200" b="1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X. Y. Name</a:t>
            </a:r>
            <a:r>
              <a:rPr lang="sv-SE" sz="3200" b="1" i="0" u="none" strike="noStrike" baseline="3000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1</a:t>
            </a:r>
            <a:r>
              <a:rPr lang="sv-SE" sz="3200" b="1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, X. Y. Name</a:t>
            </a:r>
            <a:r>
              <a:rPr lang="sv-SE" sz="3200" b="1" i="0" u="none" strike="noStrike" baseline="3000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2</a:t>
            </a:r>
            <a:endParaRPr lang="ar-AE" sz="2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DCB09F-548E-47B9-ED54-8419A7DB62BF}"/>
              </a:ext>
            </a:extLst>
          </p:cNvPr>
          <p:cNvSpPr txBox="1"/>
          <p:nvPr/>
        </p:nvSpPr>
        <p:spPr>
          <a:xfrm>
            <a:off x="0" y="4588565"/>
            <a:ext cx="12191998" cy="895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lnSpc>
                <a:spcPts val="3225"/>
              </a:lnSpc>
              <a:buNone/>
            </a:pPr>
            <a:r>
              <a:rPr lang="sv-SE" sz="2400" b="1" i="0" u="none" strike="noStrike" baseline="30000" dirty="0">
                <a:solidFill>
                  <a:srgbClr val="000000"/>
                </a:solidFill>
                <a:effectLst/>
                <a:latin typeface="+mj-lt"/>
              </a:rPr>
              <a:t>1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+mj-lt"/>
              </a:rPr>
              <a:t>affiliation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​</a:t>
            </a:r>
          </a:p>
          <a:p>
            <a:pPr algn="ctr" rtl="0" fontAlgn="base">
              <a:lnSpc>
                <a:spcPts val="3225"/>
              </a:lnSpc>
            </a:pPr>
            <a:r>
              <a:rPr lang="sv-SE" sz="2400" b="1" i="0" u="none" strike="noStrike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+mj-lt"/>
              </a:rPr>
              <a:t>affiliation</a:t>
            </a:r>
            <a:endParaRPr lang="sv-SE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DCD52F-7A11-E9AB-65E6-0C6EC4368097}"/>
              </a:ext>
            </a:extLst>
          </p:cNvPr>
          <p:cNvSpPr txBox="1"/>
          <p:nvPr/>
        </p:nvSpPr>
        <p:spPr>
          <a:xfrm>
            <a:off x="9531919" y="6268570"/>
            <a:ext cx="2660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err="1"/>
              <a:t>Your</a:t>
            </a:r>
            <a:r>
              <a:rPr lang="sv-SE" sz="2800" b="1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14332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17AD-7A8D-7A3D-7B95-70EAE6BD7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>
                <a:solidFill>
                  <a:schemeClr val="tx1"/>
                </a:solidFill>
              </a:rPr>
              <a:t>Basic </a:t>
            </a:r>
            <a:r>
              <a:rPr lang="sv-SE" sz="3600" dirty="0" err="1">
                <a:solidFill>
                  <a:schemeClr val="tx1"/>
                </a:solidFill>
              </a:rPr>
              <a:t>Recommendations</a:t>
            </a:r>
            <a:endParaRPr lang="sv-SE" sz="3600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7B302-B9A8-B1D7-8DD6-22337425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RaSiM11-paper ID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F34A8-CE80-845E-65E3-1FA1A91A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48FC-DDFF-4DCC-AE24-FC96990F9D3C}" type="slidenum">
              <a:rPr lang="sv-SE" smtClean="0"/>
              <a:t>2</a:t>
            </a:fld>
            <a:endParaRPr lang="sv-SE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84C06E4A-EA89-5513-F68E-539C3B6DF8D9}"/>
              </a:ext>
            </a:extLst>
          </p:cNvPr>
          <p:cNvSpPr txBox="1"/>
          <p:nvPr/>
        </p:nvSpPr>
        <p:spPr>
          <a:xfrm>
            <a:off x="838200" y="1690688"/>
            <a:ext cx="10306050" cy="46576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All presentations must be made using Microsoft PowerPoint (Highly recommended to follow RaSiM 11 </a:t>
            </a:r>
            <a:r>
              <a:rPr lang="en-US" sz="2000" dirty="0">
                <a:solidFill>
                  <a:srgbClr val="002060"/>
                </a:solidFill>
              </a:rPr>
              <a:t>PPT </a:t>
            </a:r>
            <a:r>
              <a:rPr lang="en-US" sz="2000" dirty="0">
                <a:solidFill>
                  <a:srgbClr val="002060"/>
                </a:solidFill>
                <a:effectLst/>
              </a:rPr>
              <a:t>Template).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The slide title font size should be 36 pt.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Use the 16:9 slide format in landscape view.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Font size should be 24 pt or bigger. Use simple fonts like Aptos, Arial, Calibri, or </a:t>
            </a:r>
            <a:r>
              <a:rPr lang="en-US" sz="2000" dirty="0">
                <a:solidFill>
                  <a:srgbClr val="002060"/>
                </a:solidFill>
                <a:effectLst/>
                <a:ea typeface="Verdana" panose="020B0604030504040204" pitchFamily="34" charset="0"/>
              </a:rPr>
              <a:t>Verdana</a:t>
            </a:r>
            <a:r>
              <a:rPr lang="en-US" sz="2000" dirty="0">
                <a:solidFill>
                  <a:srgbClr val="002060"/>
                </a:solidFill>
                <a:effectLst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Choose colors with strong contrast so text is easy to read.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Use bullet points to keep slides short and clear.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Add visuals like graphs, pictures, and </a:t>
            </a:r>
            <a:r>
              <a:rPr lang="en-U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charts</a:t>
            </a:r>
            <a:r>
              <a:rPr lang="en-US" sz="2000" dirty="0">
                <a:solidFill>
                  <a:srgbClr val="002060"/>
                </a:solidFill>
                <a:effectLst/>
              </a:rPr>
              <a:t> to help explain your points.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Don’t use pictures as slide backgrounds if you’re putting text on top.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Make sure all images and graphics are high quality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  <a:effectLst/>
              </a:rPr>
              <a:t>300 pixels per inch is best.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If you use an Apple computer with Keynote, save your slides as a PDF file.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If you don’t want a slide to be shared, write “Photos not allowed” on it.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Keep an eye on the time and make sure you finish your talk on time (15 minutes on presentation and 5 minutes for questions).</a:t>
            </a:r>
          </a:p>
          <a:p>
            <a:pPr algn="l" fontAlgn="base">
              <a:lnSpc>
                <a:spcPts val="1950"/>
              </a:lnSpc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206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739669-0396-8D6E-086F-AD043C940072}"/>
              </a:ext>
            </a:extLst>
          </p:cNvPr>
          <p:cNvSpPr txBox="1"/>
          <p:nvPr/>
        </p:nvSpPr>
        <p:spPr>
          <a:xfrm>
            <a:off x="930442" y="6563619"/>
            <a:ext cx="1564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/>
              <a:t>Presentation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8811D-BD1B-E5AB-6108-83B562360886}"/>
              </a:ext>
            </a:extLst>
          </p:cNvPr>
          <p:cNvSpPr txBox="1"/>
          <p:nvPr/>
        </p:nvSpPr>
        <p:spPr>
          <a:xfrm>
            <a:off x="10564158" y="6575338"/>
            <a:ext cx="1564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 err="1"/>
              <a:t>Your</a:t>
            </a:r>
            <a:r>
              <a:rPr lang="sv-SE" sz="1200" b="1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40857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56001B8-6950-488F-F456-ECEA89129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398" y="2018842"/>
            <a:ext cx="3295650" cy="1200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7F58C-C0C0-09DF-285F-5594DD4E3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err="1"/>
              <a:t>Adding</a:t>
            </a:r>
            <a:r>
              <a:rPr lang="sv-SE" sz="3600" dirty="0"/>
              <a:t> new </a:t>
            </a:r>
            <a:r>
              <a:rPr lang="sv-SE" sz="3600" dirty="0" err="1"/>
              <a:t>slides</a:t>
            </a:r>
            <a:endParaRPr lang="sv-SE"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566E80-448D-530E-128F-4C7C4DA20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RaSiM11-paper ID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03A2D-7761-0AC9-1503-8AB8B921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48FC-DDFF-4DCC-AE24-FC96990F9D3C}" type="slidenum">
              <a:rPr lang="sv-SE" smtClean="0"/>
              <a:t>3</a:t>
            </a:fld>
            <a:endParaRPr lang="sv-S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21BAA8-E304-3B8D-54B6-6AE157F0FAD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2FABE4-2DA8-A1E8-91D9-8F549C1B0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382" y="2157650"/>
            <a:ext cx="2947331" cy="3863566"/>
          </a:xfrm>
          <a:prstGeom prst="rect">
            <a:avLst/>
          </a:prstGeom>
        </p:spPr>
      </p:pic>
      <p:sp>
        <p:nvSpPr>
          <p:cNvPr id="8" name="Rounded Rectangle 17" descr="Highlight Home Tab">
            <a:extLst>
              <a:ext uri="{FF2B5EF4-FFF2-40B4-BE49-F238E27FC236}">
                <a16:creationId xmlns:a16="http://schemas.microsoft.com/office/drawing/2014/main" id="{892AB4CE-D11F-F336-9712-9C898F5ABCB2}"/>
              </a:ext>
            </a:extLst>
          </p:cNvPr>
          <p:cNvSpPr/>
          <p:nvPr/>
        </p:nvSpPr>
        <p:spPr>
          <a:xfrm>
            <a:off x="3280659" y="2309724"/>
            <a:ext cx="538919" cy="73578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17" descr="Highlight Home Tab">
            <a:extLst>
              <a:ext uri="{FF2B5EF4-FFF2-40B4-BE49-F238E27FC236}">
                <a16:creationId xmlns:a16="http://schemas.microsoft.com/office/drawing/2014/main" id="{56D5E053-E1AC-DC98-ECA7-214E80B18230}"/>
              </a:ext>
            </a:extLst>
          </p:cNvPr>
          <p:cNvSpPr/>
          <p:nvPr/>
        </p:nvSpPr>
        <p:spPr>
          <a:xfrm>
            <a:off x="2692142" y="2028533"/>
            <a:ext cx="538919" cy="341792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7AA42-EE7D-9CE1-B902-E98C09D8284E}"/>
              </a:ext>
            </a:extLst>
          </p:cNvPr>
          <p:cNvSpPr txBox="1"/>
          <p:nvPr/>
        </p:nvSpPr>
        <p:spPr>
          <a:xfrm>
            <a:off x="10564158" y="6575338"/>
            <a:ext cx="1564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 err="1"/>
              <a:t>Your</a:t>
            </a:r>
            <a:r>
              <a:rPr lang="sv-SE" sz="1200" b="1" dirty="0"/>
              <a:t> Logo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23F80E-378C-B010-915C-117DE63C5740}"/>
              </a:ext>
            </a:extLst>
          </p:cNvPr>
          <p:cNvSpPr txBox="1"/>
          <p:nvPr/>
        </p:nvSpPr>
        <p:spPr>
          <a:xfrm>
            <a:off x="930442" y="6563619"/>
            <a:ext cx="1564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/>
              <a:t>Presentation date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FF5880-B4EF-3D11-073E-FF3D13D62B18}"/>
              </a:ext>
            </a:extLst>
          </p:cNvPr>
          <p:cNvSpPr txBox="1"/>
          <p:nvPr/>
        </p:nvSpPr>
        <p:spPr>
          <a:xfrm>
            <a:off x="1274276" y="3607807"/>
            <a:ext cx="39224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dirty="0" err="1">
                <a:solidFill>
                  <a:srgbClr val="002060"/>
                </a:solidFill>
              </a:rPr>
              <a:t>Select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Home</a:t>
            </a:r>
            <a:r>
              <a:rPr lang="sv-SE" dirty="0">
                <a:solidFill>
                  <a:srgbClr val="002060"/>
                </a:solidFill>
              </a:rPr>
              <a:t> option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err="1">
                <a:solidFill>
                  <a:srgbClr val="002060"/>
                </a:solidFill>
              </a:rPr>
              <a:t>Select</a:t>
            </a:r>
            <a:r>
              <a:rPr lang="sv-SE" dirty="0">
                <a:solidFill>
                  <a:srgbClr val="002060"/>
                </a:solidFill>
              </a:rPr>
              <a:t> new </a:t>
            </a:r>
            <a:r>
              <a:rPr lang="sv-SE" dirty="0" err="1">
                <a:solidFill>
                  <a:srgbClr val="002060"/>
                </a:solidFill>
              </a:rPr>
              <a:t>slide</a:t>
            </a:r>
            <a:r>
              <a:rPr lang="sv-SE" dirty="0">
                <a:solidFill>
                  <a:srgbClr val="002060"/>
                </a:solidFill>
              </a:rPr>
              <a:t> and </a:t>
            </a:r>
            <a:r>
              <a:rPr lang="sv-SE" dirty="0" err="1">
                <a:solidFill>
                  <a:srgbClr val="002060"/>
                </a:solidFill>
              </a:rPr>
              <a:t>add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according</a:t>
            </a:r>
            <a:r>
              <a:rPr lang="sv-SE" dirty="0">
                <a:solidFill>
                  <a:srgbClr val="002060"/>
                </a:solidFill>
              </a:rPr>
              <a:t> to </a:t>
            </a:r>
            <a:r>
              <a:rPr lang="sv-SE" dirty="0" err="1">
                <a:solidFill>
                  <a:srgbClr val="002060"/>
                </a:solidFill>
              </a:rPr>
              <a:t>your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preference</a:t>
            </a:r>
            <a:endParaRPr lang="sv-S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68DF8-34A3-1D82-0F4B-E8F693F54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Adding</a:t>
            </a:r>
            <a:r>
              <a:rPr lang="sv-SE" dirty="0"/>
              <a:t> presentation date and paper ID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13C4B-244E-9361-B685-D81A9C74F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RaSiM11-paper ID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6FF49-02B6-A666-A75F-7513ACE2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48FC-DDFF-4DCC-AE24-FC96990F9D3C}" type="slidenum">
              <a:rPr lang="sv-SE" smtClean="0"/>
              <a:t>4</a:t>
            </a:fld>
            <a:endParaRPr lang="sv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F4245B-8C25-34B6-A151-06A10AECA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9792"/>
            <a:ext cx="9341809" cy="952790"/>
          </a:xfrm>
          <a:prstGeom prst="rect">
            <a:avLst/>
          </a:prstGeom>
        </p:spPr>
      </p:pic>
      <p:sp>
        <p:nvSpPr>
          <p:cNvPr id="10" name="Rounded Rectangle 17" descr="Highlight Home Tab">
            <a:extLst>
              <a:ext uri="{FF2B5EF4-FFF2-40B4-BE49-F238E27FC236}">
                <a16:creationId xmlns:a16="http://schemas.microsoft.com/office/drawing/2014/main" id="{CA1A637A-19D7-6707-15AA-37711166BFD0}"/>
              </a:ext>
            </a:extLst>
          </p:cNvPr>
          <p:cNvSpPr/>
          <p:nvPr/>
        </p:nvSpPr>
        <p:spPr>
          <a:xfrm>
            <a:off x="1578566" y="1519792"/>
            <a:ext cx="503731" cy="24563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7" descr="Highlight Home Tab">
            <a:extLst>
              <a:ext uri="{FF2B5EF4-FFF2-40B4-BE49-F238E27FC236}">
                <a16:creationId xmlns:a16="http://schemas.microsoft.com/office/drawing/2014/main" id="{2AAE2488-770A-91D8-6BCC-B3778F697CC6}"/>
              </a:ext>
            </a:extLst>
          </p:cNvPr>
          <p:cNvSpPr/>
          <p:nvPr/>
        </p:nvSpPr>
        <p:spPr>
          <a:xfrm>
            <a:off x="8613110" y="1765426"/>
            <a:ext cx="503731" cy="66995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9F5B80-06F8-626B-FCED-729F71044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029" y="2815142"/>
            <a:ext cx="5053013" cy="34208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D5E1CF-81A2-9891-CEFB-3EF9F9B1D773}"/>
              </a:ext>
            </a:extLst>
          </p:cNvPr>
          <p:cNvSpPr txBox="1"/>
          <p:nvPr/>
        </p:nvSpPr>
        <p:spPr>
          <a:xfrm>
            <a:off x="977774" y="3277354"/>
            <a:ext cx="40106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dirty="0" err="1">
                <a:solidFill>
                  <a:srgbClr val="002060"/>
                </a:solidFill>
              </a:rPr>
              <a:t>Select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Insert</a:t>
            </a:r>
            <a:r>
              <a:rPr lang="sv-SE" dirty="0">
                <a:solidFill>
                  <a:srgbClr val="002060"/>
                </a:solidFill>
              </a:rPr>
              <a:t> option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err="1">
                <a:solidFill>
                  <a:srgbClr val="002060"/>
                </a:solidFill>
              </a:rPr>
              <a:t>Select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Header</a:t>
            </a:r>
            <a:r>
              <a:rPr lang="sv-SE" dirty="0">
                <a:solidFill>
                  <a:srgbClr val="002060"/>
                </a:solidFill>
              </a:rPr>
              <a:t> and </a:t>
            </a:r>
            <a:r>
              <a:rPr lang="sv-SE" dirty="0" err="1">
                <a:solidFill>
                  <a:srgbClr val="002060"/>
                </a:solidFill>
              </a:rPr>
              <a:t>Footer</a:t>
            </a:r>
            <a:endParaRPr lang="sv-SE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v-SE" dirty="0" err="1">
                <a:solidFill>
                  <a:srgbClr val="002060"/>
                </a:solidFill>
              </a:rPr>
              <a:t>Select</a:t>
            </a:r>
            <a:r>
              <a:rPr lang="sv-SE" dirty="0">
                <a:solidFill>
                  <a:srgbClr val="002060"/>
                </a:solidFill>
              </a:rPr>
              <a:t> Date and </a:t>
            </a:r>
            <a:r>
              <a:rPr lang="sv-SE" dirty="0" err="1">
                <a:solidFill>
                  <a:srgbClr val="002060"/>
                </a:solidFill>
              </a:rPr>
              <a:t>time</a:t>
            </a:r>
            <a:r>
              <a:rPr lang="sv-SE" dirty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err="1">
                <a:solidFill>
                  <a:srgbClr val="002060"/>
                </a:solidFill>
              </a:rPr>
              <a:t>Select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Fixed</a:t>
            </a:r>
            <a:r>
              <a:rPr lang="sv-SE" dirty="0">
                <a:solidFill>
                  <a:srgbClr val="002060"/>
                </a:solidFill>
              </a:rPr>
              <a:t> and </a:t>
            </a:r>
            <a:r>
              <a:rPr lang="sv-SE" dirty="0" err="1">
                <a:solidFill>
                  <a:srgbClr val="002060"/>
                </a:solidFill>
              </a:rPr>
              <a:t>fill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your</a:t>
            </a:r>
            <a:r>
              <a:rPr lang="sv-SE" dirty="0">
                <a:solidFill>
                  <a:srgbClr val="002060"/>
                </a:solidFill>
              </a:rPr>
              <a:t> presentation date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err="1">
                <a:solidFill>
                  <a:srgbClr val="002060"/>
                </a:solidFill>
              </a:rPr>
              <a:t>Select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Footer</a:t>
            </a:r>
            <a:r>
              <a:rPr lang="sv-SE" dirty="0">
                <a:solidFill>
                  <a:srgbClr val="002060"/>
                </a:solidFill>
              </a:rPr>
              <a:t> and </a:t>
            </a:r>
            <a:r>
              <a:rPr lang="sv-SE" dirty="0" err="1">
                <a:solidFill>
                  <a:srgbClr val="002060"/>
                </a:solidFill>
              </a:rPr>
              <a:t>place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your</a:t>
            </a:r>
            <a:r>
              <a:rPr lang="sv-SE" dirty="0">
                <a:solidFill>
                  <a:srgbClr val="002060"/>
                </a:solidFill>
              </a:rPr>
              <a:t> Rasim paper submission ID. </a:t>
            </a:r>
            <a:r>
              <a:rPr lang="sv-SE" dirty="0" err="1">
                <a:solidFill>
                  <a:srgbClr val="002060"/>
                </a:solidFill>
              </a:rPr>
              <a:t>Example</a:t>
            </a:r>
            <a:r>
              <a:rPr lang="sv-SE" dirty="0">
                <a:solidFill>
                  <a:srgbClr val="002060"/>
                </a:solidFill>
              </a:rPr>
              <a:t>: RaSiM11-XXX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err="1">
                <a:solidFill>
                  <a:srgbClr val="002060"/>
                </a:solidFill>
              </a:rPr>
              <a:t>Then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select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apply</a:t>
            </a:r>
            <a:r>
              <a:rPr lang="sv-SE" dirty="0">
                <a:solidFill>
                  <a:srgbClr val="002060"/>
                </a:solidFill>
              </a:rPr>
              <a:t> to all, it </a:t>
            </a:r>
            <a:r>
              <a:rPr lang="sv-SE" dirty="0" err="1">
                <a:solidFill>
                  <a:srgbClr val="002060"/>
                </a:solidFill>
              </a:rPr>
              <a:t>will</a:t>
            </a:r>
            <a:r>
              <a:rPr lang="sv-SE" dirty="0">
                <a:solidFill>
                  <a:srgbClr val="002060"/>
                </a:solidFill>
              </a:rPr>
              <a:t> be </a:t>
            </a:r>
            <a:r>
              <a:rPr lang="sv-SE" dirty="0" err="1">
                <a:solidFill>
                  <a:srgbClr val="002060"/>
                </a:solidFill>
              </a:rPr>
              <a:t>updated</a:t>
            </a:r>
            <a:r>
              <a:rPr lang="sv-SE" dirty="0">
                <a:solidFill>
                  <a:srgbClr val="002060"/>
                </a:solidFill>
              </a:rPr>
              <a:t> on </a:t>
            </a:r>
            <a:r>
              <a:rPr lang="sv-SE" dirty="0" err="1">
                <a:solidFill>
                  <a:srgbClr val="002060"/>
                </a:solidFill>
              </a:rPr>
              <a:t>every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slide</a:t>
            </a:r>
            <a:endParaRPr lang="sv-SE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</p:txBody>
      </p:sp>
      <p:sp>
        <p:nvSpPr>
          <p:cNvPr id="15" name="Rounded Rectangle 17" descr="Highlight Home Tab">
            <a:extLst>
              <a:ext uri="{FF2B5EF4-FFF2-40B4-BE49-F238E27FC236}">
                <a16:creationId xmlns:a16="http://schemas.microsoft.com/office/drawing/2014/main" id="{3B551898-A862-4E16-7839-1635729FBB1D}"/>
              </a:ext>
            </a:extLst>
          </p:cNvPr>
          <p:cNvSpPr/>
          <p:nvPr/>
        </p:nvSpPr>
        <p:spPr>
          <a:xfrm>
            <a:off x="5668085" y="4445338"/>
            <a:ext cx="503731" cy="24563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7" descr="Highlight Home Tab">
            <a:extLst>
              <a:ext uri="{FF2B5EF4-FFF2-40B4-BE49-F238E27FC236}">
                <a16:creationId xmlns:a16="http://schemas.microsoft.com/office/drawing/2014/main" id="{77F0DF38-0E7E-77A6-7024-A9CD802966CD}"/>
              </a:ext>
            </a:extLst>
          </p:cNvPr>
          <p:cNvSpPr/>
          <p:nvPr/>
        </p:nvSpPr>
        <p:spPr>
          <a:xfrm>
            <a:off x="5509104" y="5033531"/>
            <a:ext cx="662712" cy="172211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7" descr="Highlight Home Tab">
            <a:extLst>
              <a:ext uri="{FF2B5EF4-FFF2-40B4-BE49-F238E27FC236}">
                <a16:creationId xmlns:a16="http://schemas.microsoft.com/office/drawing/2014/main" id="{D830C256-6CB8-C365-E6F1-C3FA048C149A}"/>
              </a:ext>
            </a:extLst>
          </p:cNvPr>
          <p:cNvSpPr/>
          <p:nvPr/>
        </p:nvSpPr>
        <p:spPr>
          <a:xfrm>
            <a:off x="8896665" y="5721175"/>
            <a:ext cx="672848" cy="66995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4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0882-8AC7-3D01-9092-B0E3A585C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71F85C-67D4-E85E-8290-D9CA5D8B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RaSiM11-paper ID</a:t>
            </a:r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602E9-353C-D629-FB7F-19C026AF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48FC-DDFF-4DCC-AE24-FC96990F9D3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705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39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4c901f0-6a97-4cfa-8505-9542ce009b27}" enabled="0" method="" siteId="{74c901f0-6a97-4cfa-8505-9542ce009b2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5957</TotalTime>
  <Words>304</Words>
  <Application>Microsoft Office PowerPoint</Application>
  <PresentationFormat>Widescreen</PresentationFormat>
  <Paragraphs>42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Verdana</vt:lpstr>
      <vt:lpstr>Wingdings</vt:lpstr>
      <vt:lpstr>Office Theme</vt:lpstr>
      <vt:lpstr>PowerPoint Presentation</vt:lpstr>
      <vt:lpstr>Basic Recommendations</vt:lpstr>
      <vt:lpstr>Adding new slides</vt:lpstr>
      <vt:lpstr>Adding presentation date and paper ID</vt:lpstr>
      <vt:lpstr>PowerPoint Presentation</vt:lpstr>
      <vt:lpstr>PowerPoint Presentation</vt:lpstr>
    </vt:vector>
  </TitlesOfParts>
  <Company>Luleå tekniska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Chhotu Kumar Keshri</dc:creator>
  <cp:lastModifiedBy>Chhotu Kumar Keshri</cp:lastModifiedBy>
  <cp:revision>176</cp:revision>
  <dcterms:created xsi:type="dcterms:W3CDTF">2025-06-05T08:59:35Z</dcterms:created>
  <dcterms:modified xsi:type="dcterms:W3CDTF">2025-06-30T14:24:31Z</dcterms:modified>
</cp:coreProperties>
</file>